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9" r:id="rId5"/>
    <p:sldId id="258" r:id="rId6"/>
    <p:sldId id="260" r:id="rId7"/>
    <p:sldId id="261" r:id="rId8"/>
    <p:sldId id="262" r:id="rId9"/>
    <p:sldId id="263"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1644F-BCC5-40F6-915D-616694D68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FAD735C-B4C2-4FE6-837B-D947FC66C6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80764D4-1258-4FB3-86F4-D24C8A34469F}"/>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5" name="Footer Placeholder 4">
            <a:extLst>
              <a:ext uri="{FF2B5EF4-FFF2-40B4-BE49-F238E27FC236}">
                <a16:creationId xmlns:a16="http://schemas.microsoft.com/office/drawing/2014/main" id="{B378F29D-F169-4C75-9F55-F0886875101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5CCCA23-0564-457F-9AB3-385AB832854A}"/>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322290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F3C5-C905-4B5F-91FC-79DD0E24EA3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F307C64-1B6E-4EAA-A9D0-D92551E1A2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FF25C4A-A268-4AC4-BC81-417015697F5E}"/>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5" name="Footer Placeholder 4">
            <a:extLst>
              <a:ext uri="{FF2B5EF4-FFF2-40B4-BE49-F238E27FC236}">
                <a16:creationId xmlns:a16="http://schemas.microsoft.com/office/drawing/2014/main" id="{31C69346-19C2-42E4-9E93-2BE070EE514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22A90ED-BC60-4CB9-8559-84CE91151A61}"/>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302933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A98D2E-52A6-494D-A7B4-02847EDF74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26D402-8B42-4696-BF57-6E5F9598A9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FAE541C-9FDA-4F05-B4D7-C1922D3BFD07}"/>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5" name="Footer Placeholder 4">
            <a:extLst>
              <a:ext uri="{FF2B5EF4-FFF2-40B4-BE49-F238E27FC236}">
                <a16:creationId xmlns:a16="http://schemas.microsoft.com/office/drawing/2014/main" id="{13054BFD-9365-46E2-AAD8-7A80C7A9702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5DE25E4-9371-4828-98DF-7CA468D2DDB2}"/>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92384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F6EB-AF91-4EF8-8D88-C33EE3811F3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42AACE3-291F-4479-8F34-C5AD67A994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8DBA26E-4FF0-4DAE-AD4A-31BD14A655E3}"/>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5" name="Footer Placeholder 4">
            <a:extLst>
              <a:ext uri="{FF2B5EF4-FFF2-40B4-BE49-F238E27FC236}">
                <a16:creationId xmlns:a16="http://schemas.microsoft.com/office/drawing/2014/main" id="{B82C3336-03D1-4039-825E-FB537FAD88B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91B750-C7A3-4CA3-B409-B91187B0EEF6}"/>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157210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4FF9-7836-479B-814D-152B9396AB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964E77D-799D-4E9A-90AF-85B5203C89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75D0E-77F8-405B-9828-B9BD1FEA6BE9}"/>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5" name="Footer Placeholder 4">
            <a:extLst>
              <a:ext uri="{FF2B5EF4-FFF2-40B4-BE49-F238E27FC236}">
                <a16:creationId xmlns:a16="http://schemas.microsoft.com/office/drawing/2014/main" id="{D1511C2E-1383-427D-8968-DEA66D43DC5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D803725-7A92-4230-9DA0-3B598EFBC37A}"/>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206971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E517-78E5-4BC3-96DE-9B69846C796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9BC6448-D90B-43F4-9E01-A79536CB57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F5248D6-2AF6-429A-B371-CE5FEAB63D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67B5407-8A77-49EB-A3B8-96338CE287D7}"/>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6" name="Footer Placeholder 5">
            <a:extLst>
              <a:ext uri="{FF2B5EF4-FFF2-40B4-BE49-F238E27FC236}">
                <a16:creationId xmlns:a16="http://schemas.microsoft.com/office/drawing/2014/main" id="{5BC39130-4A85-4ECD-9D08-B5CA2CEC4FF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D795E48-B44D-4501-9333-FC7E8076366F}"/>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4107984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95AB-A0ED-4A12-9CD0-44FD80EC737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CB384A4-8239-4A11-B910-A9A298D073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098175-E2D8-4211-A6F9-CDC404D3FD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AFB3918-894D-42B7-8D87-7DDA5B56BA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A2770E-C81C-4924-A78B-953EBC258B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B55C19C-80DE-4BCA-8FB5-361805737EDE}"/>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8" name="Footer Placeholder 7">
            <a:extLst>
              <a:ext uri="{FF2B5EF4-FFF2-40B4-BE49-F238E27FC236}">
                <a16:creationId xmlns:a16="http://schemas.microsoft.com/office/drawing/2014/main" id="{8CCB1EAD-E54F-4ACC-8D92-E0AF524CA7B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1A56B1E-0EF3-4D92-A8A1-7E088E2666D6}"/>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257845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688B5-DEF7-4807-BA20-FCD0958898C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90C5C13-39DA-4537-894B-B3741EFCE750}"/>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4" name="Footer Placeholder 3">
            <a:extLst>
              <a:ext uri="{FF2B5EF4-FFF2-40B4-BE49-F238E27FC236}">
                <a16:creationId xmlns:a16="http://schemas.microsoft.com/office/drawing/2014/main" id="{B2B628D3-6DAD-4CC2-A87C-537DBF00C07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40AD99C-D289-4D1D-89F3-85544D9EB003}"/>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3232879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5666AD-DC77-4534-ADFD-37E0131A190A}"/>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3" name="Footer Placeholder 2">
            <a:extLst>
              <a:ext uri="{FF2B5EF4-FFF2-40B4-BE49-F238E27FC236}">
                <a16:creationId xmlns:a16="http://schemas.microsoft.com/office/drawing/2014/main" id="{B32CAD47-D249-4ACA-A95C-F8F335656D3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0A9F334-D89D-4A9D-86D9-90CBEE3551A3}"/>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3848498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9177-B3E4-44D3-B537-D52F796DED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D172674-BA8F-4C06-BD6A-3ED298B178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1FE1750-F5AC-4F1E-96CA-A09E1C0016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B6893-0BF7-41B0-9EF8-DD753766875A}"/>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6" name="Footer Placeholder 5">
            <a:extLst>
              <a:ext uri="{FF2B5EF4-FFF2-40B4-BE49-F238E27FC236}">
                <a16:creationId xmlns:a16="http://schemas.microsoft.com/office/drawing/2014/main" id="{F54D31E4-F9A1-45ED-A096-9630633D4A4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E18821-AA64-4C25-BE66-8BCF25AB6F65}"/>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2263236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F4A08-7FEE-4CA9-BF97-3B5EFB745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49EFBE2-4CC3-4F9D-B114-5F6144875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31F3088-C3B9-4D03-84B2-423C1C083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DD49E-700C-4361-995A-17CD530EE3CA}"/>
              </a:ext>
            </a:extLst>
          </p:cNvPr>
          <p:cNvSpPr>
            <a:spLocks noGrp="1"/>
          </p:cNvSpPr>
          <p:nvPr>
            <p:ph type="dt" sz="half" idx="10"/>
          </p:nvPr>
        </p:nvSpPr>
        <p:spPr/>
        <p:txBody>
          <a:bodyPr/>
          <a:lstStyle/>
          <a:p>
            <a:fld id="{9A6FB340-4457-4F71-A426-EB4AD11FCEF3}" type="datetimeFigureOut">
              <a:rPr lang="en-CA" smtClean="0"/>
              <a:t>2020-04-21</a:t>
            </a:fld>
            <a:endParaRPr lang="en-CA"/>
          </a:p>
        </p:txBody>
      </p:sp>
      <p:sp>
        <p:nvSpPr>
          <p:cNvPr id="6" name="Footer Placeholder 5">
            <a:extLst>
              <a:ext uri="{FF2B5EF4-FFF2-40B4-BE49-F238E27FC236}">
                <a16:creationId xmlns:a16="http://schemas.microsoft.com/office/drawing/2014/main" id="{B6C0EC08-9BDB-425F-9117-89CEF065F64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DEA9D74-A9DF-44E5-A392-108C64719155}"/>
              </a:ext>
            </a:extLst>
          </p:cNvPr>
          <p:cNvSpPr>
            <a:spLocks noGrp="1"/>
          </p:cNvSpPr>
          <p:nvPr>
            <p:ph type="sldNum" sz="quarter" idx="12"/>
          </p:nvPr>
        </p:nvSpPr>
        <p:spPr/>
        <p:txBody>
          <a:bodyPr/>
          <a:lstStyle/>
          <a:p>
            <a:fld id="{3059248A-E5E8-4D0F-B608-821912B6812E}" type="slidenum">
              <a:rPr lang="en-CA" smtClean="0"/>
              <a:t>‹#›</a:t>
            </a:fld>
            <a:endParaRPr lang="en-CA"/>
          </a:p>
        </p:txBody>
      </p:sp>
    </p:spTree>
    <p:extLst>
      <p:ext uri="{BB962C8B-B14F-4D97-AF65-F5344CB8AC3E}">
        <p14:creationId xmlns:p14="http://schemas.microsoft.com/office/powerpoint/2010/main" val="1218054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D58955-0DB3-4BB2-BED6-21A708F54C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4E7048C-8795-497B-BB78-7C34A620B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342C694-F1BD-4FD7-A44A-49D93ADF75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FB340-4457-4F71-A426-EB4AD11FCEF3}" type="datetimeFigureOut">
              <a:rPr lang="en-CA" smtClean="0"/>
              <a:t>2020-04-21</a:t>
            </a:fld>
            <a:endParaRPr lang="en-CA"/>
          </a:p>
        </p:txBody>
      </p:sp>
      <p:sp>
        <p:nvSpPr>
          <p:cNvPr id="5" name="Footer Placeholder 4">
            <a:extLst>
              <a:ext uri="{FF2B5EF4-FFF2-40B4-BE49-F238E27FC236}">
                <a16:creationId xmlns:a16="http://schemas.microsoft.com/office/drawing/2014/main" id="{6A1D0E52-7B15-415B-BE31-A480C3C255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437D839-7CC7-4EC3-8F93-C3048B735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9248A-E5E8-4D0F-B608-821912B6812E}" type="slidenum">
              <a:rPr lang="en-CA" smtClean="0"/>
              <a:t>‹#›</a:t>
            </a:fld>
            <a:endParaRPr lang="en-CA"/>
          </a:p>
        </p:txBody>
      </p:sp>
    </p:spTree>
    <p:extLst>
      <p:ext uri="{BB962C8B-B14F-4D97-AF65-F5344CB8AC3E}">
        <p14:creationId xmlns:p14="http://schemas.microsoft.com/office/powerpoint/2010/main" val="1918966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F0179-6039-4267-8E3F-E40AC96CAE53}"/>
              </a:ext>
            </a:extLst>
          </p:cNvPr>
          <p:cNvSpPr>
            <a:spLocks noGrp="1"/>
          </p:cNvSpPr>
          <p:nvPr>
            <p:ph type="ctrTitle"/>
          </p:nvPr>
        </p:nvSpPr>
        <p:spPr>
          <a:xfrm>
            <a:off x="1524000" y="478464"/>
            <a:ext cx="9144000" cy="2437013"/>
          </a:xfrm>
        </p:spPr>
        <p:txBody>
          <a:bodyPr>
            <a:normAutofit/>
          </a:bodyPr>
          <a:lstStyle/>
          <a:p>
            <a:r>
              <a:rPr lang="en-US" sz="3200" b="1" i="1" dirty="0"/>
              <a:t>The staff at SGCC misses you and can’t wait to be back in the classrooms learning, sharing, laughing and growing with you all.</a:t>
            </a:r>
            <a:br>
              <a:rPr lang="en-US" sz="3200" b="1" i="1" u="sng" dirty="0"/>
            </a:br>
            <a:br>
              <a:rPr lang="en-US" sz="1800" b="1" i="1" u="sng" dirty="0"/>
            </a:br>
            <a:endParaRPr lang="en-CA" sz="1800" b="1" i="1" u="sng" dirty="0"/>
          </a:p>
        </p:txBody>
      </p:sp>
      <p:sp>
        <p:nvSpPr>
          <p:cNvPr id="3" name="Subtitle 2">
            <a:extLst>
              <a:ext uri="{FF2B5EF4-FFF2-40B4-BE49-F238E27FC236}">
                <a16:creationId xmlns:a16="http://schemas.microsoft.com/office/drawing/2014/main" id="{F5AA18EE-8E79-4C5C-8B32-01E7B4426E2F}"/>
              </a:ext>
            </a:extLst>
          </p:cNvPr>
          <p:cNvSpPr>
            <a:spLocks noGrp="1"/>
          </p:cNvSpPr>
          <p:nvPr>
            <p:ph type="subTitle" idx="1"/>
          </p:nvPr>
        </p:nvSpPr>
        <p:spPr>
          <a:xfrm>
            <a:off x="1598428" y="2573080"/>
            <a:ext cx="9144000" cy="1222743"/>
          </a:xfrm>
        </p:spPr>
        <p:txBody>
          <a:bodyPr>
            <a:normAutofit/>
          </a:bodyPr>
          <a:lstStyle/>
          <a:p>
            <a:endParaRPr lang="en-CA" sz="1600" dirty="0"/>
          </a:p>
        </p:txBody>
      </p:sp>
      <p:pic>
        <p:nvPicPr>
          <p:cNvPr id="5" name="Picture 4">
            <a:extLst>
              <a:ext uri="{FF2B5EF4-FFF2-40B4-BE49-F238E27FC236}">
                <a16:creationId xmlns:a16="http://schemas.microsoft.com/office/drawing/2014/main" id="{F4E7767B-2E5B-4300-BF1D-66EC81AC1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508744"/>
            <a:ext cx="9753600" cy="2998381"/>
          </a:xfrm>
          <a:prstGeom prst="rect">
            <a:avLst/>
          </a:prstGeom>
        </p:spPr>
      </p:pic>
    </p:spTree>
    <p:extLst>
      <p:ext uri="{BB962C8B-B14F-4D97-AF65-F5344CB8AC3E}">
        <p14:creationId xmlns:p14="http://schemas.microsoft.com/office/powerpoint/2010/main" val="3216783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now, photo, outdoor, skiing&#10;&#10;Description automatically generated">
            <a:extLst>
              <a:ext uri="{FF2B5EF4-FFF2-40B4-BE49-F238E27FC236}">
                <a16:creationId xmlns:a16="http://schemas.microsoft.com/office/drawing/2014/main" id="{72F161C2-2491-441C-B1CE-9845416FB8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2920" y="422910"/>
            <a:ext cx="5314950" cy="5754053"/>
          </a:xfrm>
        </p:spPr>
      </p:pic>
      <p:pic>
        <p:nvPicPr>
          <p:cNvPr id="8" name="Content Placeholder 7" descr="A picture containing photo, different, colorful, various&#10;&#10;Description automatically generated">
            <a:extLst>
              <a:ext uri="{FF2B5EF4-FFF2-40B4-BE49-F238E27FC236}">
                <a16:creationId xmlns:a16="http://schemas.microsoft.com/office/drawing/2014/main" id="{8DB74719-AB45-456C-8699-F2BEFA397D5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63640" y="422910"/>
            <a:ext cx="5212080" cy="5754053"/>
          </a:xfrm>
        </p:spPr>
      </p:pic>
    </p:spTree>
    <p:extLst>
      <p:ext uri="{BB962C8B-B14F-4D97-AF65-F5344CB8AC3E}">
        <p14:creationId xmlns:p14="http://schemas.microsoft.com/office/powerpoint/2010/main" val="1781842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group of people in a room&#10;&#10;Description automatically generated">
            <a:extLst>
              <a:ext uri="{FF2B5EF4-FFF2-40B4-BE49-F238E27FC236}">
                <a16:creationId xmlns:a16="http://schemas.microsoft.com/office/drawing/2014/main" id="{0B381F40-3E17-42EE-B159-9488A29CB11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04453" y="491488"/>
            <a:ext cx="4888389" cy="5685473"/>
          </a:xfrm>
        </p:spPr>
      </p:pic>
      <p:pic>
        <p:nvPicPr>
          <p:cNvPr id="10" name="Content Placeholder 9" descr="A group of people posing for a photo&#10;&#10;Description automatically generated">
            <a:extLst>
              <a:ext uri="{FF2B5EF4-FFF2-40B4-BE49-F238E27FC236}">
                <a16:creationId xmlns:a16="http://schemas.microsoft.com/office/drawing/2014/main" id="{D06BEA7C-0104-48DE-9839-9C154CAAE03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71500" y="491489"/>
            <a:ext cx="5216049" cy="5685473"/>
          </a:xfrm>
        </p:spPr>
      </p:pic>
    </p:spTree>
    <p:extLst>
      <p:ext uri="{BB962C8B-B14F-4D97-AF65-F5344CB8AC3E}">
        <p14:creationId xmlns:p14="http://schemas.microsoft.com/office/powerpoint/2010/main" val="12410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hoto, newspaper, different, show&#10;&#10;Description automatically generated">
            <a:extLst>
              <a:ext uri="{FF2B5EF4-FFF2-40B4-BE49-F238E27FC236}">
                <a16:creationId xmlns:a16="http://schemas.microsoft.com/office/drawing/2014/main" id="{1FA4ED6B-1761-4357-9683-30939F98944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2452" y="355458"/>
            <a:ext cx="5117689" cy="5926240"/>
          </a:xfrm>
        </p:spPr>
      </p:pic>
      <p:pic>
        <p:nvPicPr>
          <p:cNvPr id="8" name="Content Placeholder 7" descr="A picture containing food, table&#10;&#10;Description automatically generated">
            <a:extLst>
              <a:ext uri="{FF2B5EF4-FFF2-40B4-BE49-F238E27FC236}">
                <a16:creationId xmlns:a16="http://schemas.microsoft.com/office/drawing/2014/main" id="{E14DA187-74C8-4A24-9395-10A4AFFE5D0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530942"/>
            <a:ext cx="5400555" cy="5646021"/>
          </a:xfrm>
        </p:spPr>
      </p:pic>
    </p:spTree>
    <p:extLst>
      <p:ext uri="{BB962C8B-B14F-4D97-AF65-F5344CB8AC3E}">
        <p14:creationId xmlns:p14="http://schemas.microsoft.com/office/powerpoint/2010/main" val="160734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8596-643A-4D0B-B8C2-54EB2A3F946B}"/>
              </a:ext>
            </a:extLst>
          </p:cNvPr>
          <p:cNvSpPr>
            <a:spLocks noGrp="1"/>
          </p:cNvSpPr>
          <p:nvPr>
            <p:ph type="ctrTitle"/>
          </p:nvPr>
        </p:nvSpPr>
        <p:spPr>
          <a:xfrm>
            <a:off x="1524000" y="1122362"/>
            <a:ext cx="9144000" cy="2133599"/>
          </a:xfrm>
        </p:spPr>
        <p:txBody>
          <a:bodyPr>
            <a:normAutofit/>
          </a:bodyPr>
          <a:lstStyle/>
          <a:p>
            <a:r>
              <a:rPr lang="en-CA" sz="3200" i="1" dirty="0"/>
              <a:t>Reminiscing on the </a:t>
            </a:r>
            <a:r>
              <a:rPr lang="en-CA" sz="3200" i="1"/>
              <a:t>days spent together</a:t>
            </a:r>
            <a:r>
              <a:rPr lang="en-CA" sz="3200" i="1" dirty="0"/>
              <a:t>!</a:t>
            </a:r>
            <a:br>
              <a:rPr lang="en-CA" sz="3200" i="1" dirty="0"/>
            </a:br>
            <a:r>
              <a:rPr lang="en-CA" sz="3200" i="1" dirty="0"/>
              <a:t>In the meantime, we hope you are all staying safe, healthy and happy during this time. </a:t>
            </a:r>
          </a:p>
        </p:txBody>
      </p:sp>
      <p:sp>
        <p:nvSpPr>
          <p:cNvPr id="3" name="Subtitle 2">
            <a:extLst>
              <a:ext uri="{FF2B5EF4-FFF2-40B4-BE49-F238E27FC236}">
                <a16:creationId xmlns:a16="http://schemas.microsoft.com/office/drawing/2014/main" id="{85040B1C-B1C5-4AEC-82EA-407581971F18}"/>
              </a:ext>
            </a:extLst>
          </p:cNvPr>
          <p:cNvSpPr>
            <a:spLocks noGrp="1"/>
          </p:cNvSpPr>
          <p:nvPr>
            <p:ph type="subTitle" idx="1"/>
          </p:nvPr>
        </p:nvSpPr>
        <p:spPr/>
        <p:txBody>
          <a:bodyPr>
            <a:normAutofit lnSpcReduction="10000"/>
          </a:bodyPr>
          <a:lstStyle/>
          <a:p>
            <a:endParaRPr lang="en-CA" dirty="0"/>
          </a:p>
          <a:p>
            <a:r>
              <a:rPr lang="en-CA" b="1" i="1" dirty="0"/>
              <a:t>“We are all in this together” </a:t>
            </a:r>
          </a:p>
          <a:p>
            <a:r>
              <a:rPr lang="en-CA" b="1" i="1" dirty="0"/>
              <a:t>&amp;</a:t>
            </a:r>
          </a:p>
          <a:p>
            <a:r>
              <a:rPr lang="en-CA" b="1" i="1" dirty="0"/>
              <a:t>“This too shall pass”</a:t>
            </a:r>
          </a:p>
        </p:txBody>
      </p:sp>
    </p:spTree>
    <p:extLst>
      <p:ext uri="{BB962C8B-B14F-4D97-AF65-F5344CB8AC3E}">
        <p14:creationId xmlns:p14="http://schemas.microsoft.com/office/powerpoint/2010/main" val="830029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BD2E-1EE4-42D1-9FC4-F208B6C712EC}"/>
              </a:ext>
            </a:extLst>
          </p:cNvPr>
          <p:cNvSpPr>
            <a:spLocks noGrp="1"/>
          </p:cNvSpPr>
          <p:nvPr>
            <p:ph type="title"/>
          </p:nvPr>
        </p:nvSpPr>
        <p:spPr>
          <a:xfrm>
            <a:off x="838200" y="365125"/>
            <a:ext cx="4902843" cy="634335"/>
          </a:xfrm>
        </p:spPr>
        <p:txBody>
          <a:bodyPr>
            <a:normAutofit fontScale="90000"/>
          </a:bodyPr>
          <a:lstStyle/>
          <a:p>
            <a:pPr algn="ctr"/>
            <a:r>
              <a:rPr lang="en-CA" b="1" i="1" u="sng" dirty="0"/>
              <a:t>St. Clement</a:t>
            </a:r>
          </a:p>
        </p:txBody>
      </p:sp>
      <p:pic>
        <p:nvPicPr>
          <p:cNvPr id="6" name="Content Placeholder 5" descr="A picture containing indoor, person, table, photo&#10;&#10;Description automatically generated">
            <a:extLst>
              <a:ext uri="{FF2B5EF4-FFF2-40B4-BE49-F238E27FC236}">
                <a16:creationId xmlns:a16="http://schemas.microsoft.com/office/drawing/2014/main" id="{099040D9-B0AB-424C-BFBC-52A27A669E9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138356"/>
            <a:ext cx="4902843" cy="5177503"/>
          </a:xfrm>
        </p:spPr>
      </p:pic>
      <p:pic>
        <p:nvPicPr>
          <p:cNvPr id="8" name="Content Placeholder 7" descr="A display in a store&#10;&#10;Description automatically generated">
            <a:extLst>
              <a:ext uri="{FF2B5EF4-FFF2-40B4-BE49-F238E27FC236}">
                <a16:creationId xmlns:a16="http://schemas.microsoft.com/office/drawing/2014/main" id="{0115066B-2518-4540-8E26-B2678CF1EE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46652" y="504021"/>
            <a:ext cx="5000264" cy="5811838"/>
          </a:xfrm>
        </p:spPr>
      </p:pic>
    </p:spTree>
    <p:extLst>
      <p:ext uri="{BB962C8B-B14F-4D97-AF65-F5344CB8AC3E}">
        <p14:creationId xmlns:p14="http://schemas.microsoft.com/office/powerpoint/2010/main" val="2321384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9C4047-7671-4C6B-89CE-61F25D4F1D89}"/>
              </a:ext>
            </a:extLst>
          </p:cNvPr>
          <p:cNvPicPr>
            <a:picLocks noGrp="1" noChangeAspect="1"/>
          </p:cNvPicPr>
          <p:nvPr>
            <p:ph sz="half" idx="1"/>
          </p:nvPr>
        </p:nvPicPr>
        <p:blipFill>
          <a:blip r:embed="rId2"/>
          <a:stretch>
            <a:fillRect/>
          </a:stretch>
        </p:blipFill>
        <p:spPr>
          <a:xfrm>
            <a:off x="723013" y="978195"/>
            <a:ext cx="5007935" cy="5198768"/>
          </a:xfrm>
          <a:prstGeom prst="rect">
            <a:avLst/>
          </a:prstGeom>
        </p:spPr>
      </p:pic>
      <p:pic>
        <p:nvPicPr>
          <p:cNvPr id="6" name="Content Placeholder 5">
            <a:extLst>
              <a:ext uri="{FF2B5EF4-FFF2-40B4-BE49-F238E27FC236}">
                <a16:creationId xmlns:a16="http://schemas.microsoft.com/office/drawing/2014/main" id="{33F2F725-3624-41B2-AAA2-0091EAF19AAD}"/>
              </a:ext>
            </a:extLst>
          </p:cNvPr>
          <p:cNvPicPr>
            <a:picLocks noGrp="1" noChangeAspect="1"/>
          </p:cNvPicPr>
          <p:nvPr>
            <p:ph sz="half" idx="2"/>
          </p:nvPr>
        </p:nvPicPr>
        <p:blipFill>
          <a:blip r:embed="rId3"/>
          <a:stretch>
            <a:fillRect/>
          </a:stretch>
        </p:blipFill>
        <p:spPr>
          <a:xfrm>
            <a:off x="6262577" y="978195"/>
            <a:ext cx="5091223" cy="5198768"/>
          </a:xfrm>
          <a:prstGeom prst="rect">
            <a:avLst/>
          </a:prstGeom>
        </p:spPr>
      </p:pic>
    </p:spTree>
    <p:extLst>
      <p:ext uri="{BB962C8B-B14F-4D97-AF65-F5344CB8AC3E}">
        <p14:creationId xmlns:p14="http://schemas.microsoft.com/office/powerpoint/2010/main" val="2698377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newspaper, person, photo&#10;&#10;Description automatically generated">
            <a:extLst>
              <a:ext uri="{FF2B5EF4-FFF2-40B4-BE49-F238E27FC236}">
                <a16:creationId xmlns:a16="http://schemas.microsoft.com/office/drawing/2014/main" id="{803F3E30-DB26-4378-98D3-A514AD9B67F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400050"/>
            <a:ext cx="4999074" cy="5776913"/>
          </a:xfrm>
        </p:spPr>
      </p:pic>
      <p:pic>
        <p:nvPicPr>
          <p:cNvPr id="8" name="Content Placeholder 7" descr="A picture containing photo, text, many, different&#10;&#10;Description automatically generated">
            <a:extLst>
              <a:ext uri="{FF2B5EF4-FFF2-40B4-BE49-F238E27FC236}">
                <a16:creationId xmlns:a16="http://schemas.microsoft.com/office/drawing/2014/main" id="{CFE6C680-5FAA-4AC3-AA41-D5041A6744B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3209" y="400050"/>
            <a:ext cx="5080591" cy="5776913"/>
          </a:xfrm>
        </p:spPr>
      </p:pic>
    </p:spTree>
    <p:extLst>
      <p:ext uri="{BB962C8B-B14F-4D97-AF65-F5344CB8AC3E}">
        <p14:creationId xmlns:p14="http://schemas.microsoft.com/office/powerpoint/2010/main" val="1890806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FEB6-4D76-42CF-BF1C-7BB79708F71E}"/>
              </a:ext>
            </a:extLst>
          </p:cNvPr>
          <p:cNvSpPr>
            <a:spLocks noGrp="1"/>
          </p:cNvSpPr>
          <p:nvPr>
            <p:ph type="title"/>
          </p:nvPr>
        </p:nvSpPr>
        <p:spPr>
          <a:xfrm>
            <a:off x="838200" y="365126"/>
            <a:ext cx="10515600" cy="559908"/>
          </a:xfrm>
        </p:spPr>
        <p:txBody>
          <a:bodyPr>
            <a:normAutofit fontScale="90000"/>
          </a:bodyPr>
          <a:lstStyle/>
          <a:p>
            <a:pPr algn="ctr"/>
            <a:r>
              <a:rPr lang="en-CA" b="1" u="sng" dirty="0"/>
              <a:t>St. Gregory</a:t>
            </a:r>
          </a:p>
        </p:txBody>
      </p:sp>
      <p:pic>
        <p:nvPicPr>
          <p:cNvPr id="6" name="Content Placeholder 5" descr="A picture containing photo, different, various, items&#10;&#10;Description automatically generated">
            <a:extLst>
              <a:ext uri="{FF2B5EF4-FFF2-40B4-BE49-F238E27FC236}">
                <a16:creationId xmlns:a16="http://schemas.microsoft.com/office/drawing/2014/main" id="{339B94FE-C1F1-4802-94A7-0160CC342D3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5343" y="1009650"/>
            <a:ext cx="5167313" cy="5483223"/>
          </a:xfrm>
        </p:spPr>
      </p:pic>
      <p:pic>
        <p:nvPicPr>
          <p:cNvPr id="8" name="Content Placeholder 7" descr="A group of people posing for a photo&#10;&#10;Description automatically generated">
            <a:extLst>
              <a:ext uri="{FF2B5EF4-FFF2-40B4-BE49-F238E27FC236}">
                <a16:creationId xmlns:a16="http://schemas.microsoft.com/office/drawing/2014/main" id="{7C780DBD-76E5-439A-B581-0E9420C76EB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5106" y="1116418"/>
            <a:ext cx="4859079" cy="5376455"/>
          </a:xfrm>
        </p:spPr>
      </p:pic>
    </p:spTree>
    <p:extLst>
      <p:ext uri="{BB962C8B-B14F-4D97-AF65-F5344CB8AC3E}">
        <p14:creationId xmlns:p14="http://schemas.microsoft.com/office/powerpoint/2010/main" val="2807291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E97521-9963-4DBA-BCB3-1EF9401C11A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6177" y="531628"/>
            <a:ext cx="5411972" cy="5645335"/>
          </a:xfrm>
        </p:spPr>
      </p:pic>
      <p:pic>
        <p:nvPicPr>
          <p:cNvPr id="8" name="Content Placeholder 7" descr="A picture containing newspaper, text, photo, different&#10;&#10;Description automatically generated">
            <a:extLst>
              <a:ext uri="{FF2B5EF4-FFF2-40B4-BE49-F238E27FC236}">
                <a16:creationId xmlns:a16="http://schemas.microsoft.com/office/drawing/2014/main" id="{4CB059D6-D624-461A-A7E7-5576E9C5711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0" y="446567"/>
            <a:ext cx="4917097" cy="5730396"/>
          </a:xfrm>
        </p:spPr>
      </p:pic>
    </p:spTree>
    <p:extLst>
      <p:ext uri="{BB962C8B-B14F-4D97-AF65-F5344CB8AC3E}">
        <p14:creationId xmlns:p14="http://schemas.microsoft.com/office/powerpoint/2010/main" val="315551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4D08C2-5919-4811-9B44-60AA35A881A6}"/>
              </a:ext>
            </a:extLst>
          </p:cNvPr>
          <p:cNvSpPr>
            <a:spLocks noGrp="1"/>
          </p:cNvSpPr>
          <p:nvPr>
            <p:ph type="title"/>
          </p:nvPr>
        </p:nvSpPr>
        <p:spPr>
          <a:xfrm>
            <a:off x="651510" y="171450"/>
            <a:ext cx="4794885" cy="720090"/>
          </a:xfrm>
        </p:spPr>
        <p:txBody>
          <a:bodyPr>
            <a:normAutofit/>
          </a:bodyPr>
          <a:lstStyle/>
          <a:p>
            <a:pPr algn="ctr"/>
            <a:r>
              <a:rPr lang="en-CA" b="1" i="1" dirty="0"/>
              <a:t>St. Margaret Mary</a:t>
            </a:r>
          </a:p>
        </p:txBody>
      </p:sp>
      <p:pic>
        <p:nvPicPr>
          <p:cNvPr id="9" name="Content Placeholder 8" descr="A group of people in different poses for the camera&#10;&#10;Description automatically generated">
            <a:extLst>
              <a:ext uri="{FF2B5EF4-FFF2-40B4-BE49-F238E27FC236}">
                <a16:creationId xmlns:a16="http://schemas.microsoft.com/office/drawing/2014/main" id="{E6BA2C22-18CD-4A10-AD27-3B92388B7D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9320" y="788670"/>
            <a:ext cx="5551170" cy="5749289"/>
          </a:xfrm>
        </p:spPr>
      </p:pic>
      <p:sp>
        <p:nvSpPr>
          <p:cNvPr id="7" name="Text Placeholder 6">
            <a:extLst>
              <a:ext uri="{FF2B5EF4-FFF2-40B4-BE49-F238E27FC236}">
                <a16:creationId xmlns:a16="http://schemas.microsoft.com/office/drawing/2014/main" id="{162C3FE4-417A-42EC-9D61-2E0359A89859}"/>
              </a:ext>
            </a:extLst>
          </p:cNvPr>
          <p:cNvSpPr>
            <a:spLocks noGrp="1"/>
          </p:cNvSpPr>
          <p:nvPr>
            <p:ph type="body" sz="half" idx="2"/>
          </p:nvPr>
        </p:nvSpPr>
        <p:spPr>
          <a:xfrm>
            <a:off x="651510" y="987424"/>
            <a:ext cx="4937760" cy="5550535"/>
          </a:xfrm>
        </p:spPr>
        <p:txBody>
          <a:bodyPr>
            <a:normAutofit fontScale="92500" lnSpcReduction="20000"/>
          </a:bodyPr>
          <a:lstStyle/>
          <a:p>
            <a:r>
              <a:rPr lang="en-US" b="1" u="sng" dirty="0"/>
              <a:t>Sensory &amp; Creative Experiences:</a:t>
            </a:r>
          </a:p>
          <a:p>
            <a:r>
              <a:rPr lang="en-US" dirty="0"/>
              <a:t>For Valentines Day, the Junior class made cake pops step by step. They also enjoyed playing in the water bin which has various measuring and scooping tools to promote fine motor and exploration skills. This connects to the foundation of</a:t>
            </a:r>
            <a:r>
              <a:rPr lang="en-US" i="1" dirty="0">
                <a:solidFill>
                  <a:srgbClr val="FF0000"/>
                </a:solidFill>
              </a:rPr>
              <a:t> BELONGING </a:t>
            </a:r>
            <a:r>
              <a:rPr lang="en-US" dirty="0"/>
              <a:t>because the children contributed to the process of baking and connected to one another by speaking about the next steps on how to make the cake pop. </a:t>
            </a:r>
          </a:p>
          <a:p>
            <a:endParaRPr lang="en-US" dirty="0"/>
          </a:p>
          <a:p>
            <a:r>
              <a:rPr lang="en-US" dirty="0"/>
              <a:t>The children enjoyed </a:t>
            </a:r>
            <a:r>
              <a:rPr lang="en-US" i="1" dirty="0">
                <a:solidFill>
                  <a:srgbClr val="FF0000"/>
                </a:solidFill>
              </a:rPr>
              <a:t>OUTDOOR PLAY! </a:t>
            </a:r>
            <a:r>
              <a:rPr lang="en-US" dirty="0"/>
              <a:t>During a snowfall the children played outside building snowmen and forts and sliding down a snow slide. When there is no snow on the ground the children played tag, and included Ms. Rina by trying to tag her. The foundation this promotes is </a:t>
            </a:r>
            <a:r>
              <a:rPr lang="en-US" dirty="0">
                <a:solidFill>
                  <a:srgbClr val="FF0000"/>
                </a:solidFill>
              </a:rPr>
              <a:t>ENGAGEMENT, </a:t>
            </a:r>
            <a:r>
              <a:rPr lang="en-US" dirty="0"/>
              <a:t>as</a:t>
            </a:r>
            <a:r>
              <a:rPr lang="en-US" dirty="0">
                <a:solidFill>
                  <a:srgbClr val="FF0000"/>
                </a:solidFill>
              </a:rPr>
              <a:t> </a:t>
            </a:r>
            <a:r>
              <a:rPr lang="en-US" dirty="0"/>
              <a:t>the children explore the outdoors through their body and mind. By exploration, play and inquiry the children are able to see how they can manipulate the snow into building different structures. </a:t>
            </a:r>
          </a:p>
          <a:p>
            <a:endParaRPr lang="en-US" dirty="0"/>
          </a:p>
          <a:p>
            <a:r>
              <a:rPr lang="en-US" dirty="0"/>
              <a:t>During our Valentine Day celebrations the children engaged with one another in a baking activity.  This enabled a sensory interaction where the children took turns in mixing the melting marshmallows with rice </a:t>
            </a:r>
            <a:r>
              <a:rPr lang="en-US" dirty="0" err="1"/>
              <a:t>krispie</a:t>
            </a:r>
            <a:r>
              <a:rPr lang="en-US" dirty="0"/>
              <a:t> cereal. Once the cereal was laid out the children used their cookie cutters to press out different shapes. The children were excited about their end result as this experience explored the </a:t>
            </a:r>
            <a:r>
              <a:rPr lang="en-US" dirty="0">
                <a:solidFill>
                  <a:srgbClr val="FF0000"/>
                </a:solidFill>
              </a:rPr>
              <a:t>CREATIVITY</a:t>
            </a:r>
            <a:r>
              <a:rPr lang="en-US" dirty="0"/>
              <a:t> through baking and being actively involved with one another.</a:t>
            </a:r>
            <a:endParaRPr lang="en-CA" dirty="0"/>
          </a:p>
        </p:txBody>
      </p:sp>
    </p:spTree>
    <p:extLst>
      <p:ext uri="{BB962C8B-B14F-4D97-AF65-F5344CB8AC3E}">
        <p14:creationId xmlns:p14="http://schemas.microsoft.com/office/powerpoint/2010/main" val="93187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skiing on the snow&#10;&#10;Description automatically generated">
            <a:extLst>
              <a:ext uri="{FF2B5EF4-FFF2-40B4-BE49-F238E27FC236}">
                <a16:creationId xmlns:a16="http://schemas.microsoft.com/office/drawing/2014/main" id="{603B030D-BF41-4DAB-B08C-8674E8BA89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4350" y="754380"/>
            <a:ext cx="5581650" cy="5422583"/>
          </a:xfrm>
        </p:spPr>
      </p:pic>
      <p:pic>
        <p:nvPicPr>
          <p:cNvPr id="8" name="Content Placeholder 7" descr="A group of people posing for a photo&#10;&#10;Description automatically generated">
            <a:extLst>
              <a:ext uri="{FF2B5EF4-FFF2-40B4-BE49-F238E27FC236}">
                <a16:creationId xmlns:a16="http://schemas.microsoft.com/office/drawing/2014/main" id="{E1727019-C8FF-42EC-A769-BECA87F32F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51270" y="754380"/>
            <a:ext cx="5326380" cy="5422583"/>
          </a:xfrm>
        </p:spPr>
      </p:pic>
    </p:spTree>
    <p:extLst>
      <p:ext uri="{BB962C8B-B14F-4D97-AF65-F5344CB8AC3E}">
        <p14:creationId xmlns:p14="http://schemas.microsoft.com/office/powerpoint/2010/main" val="3567214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14602</TotalTime>
  <Words>325</Words>
  <Application>Microsoft Office PowerPoint</Application>
  <PresentationFormat>Widescreen</PresentationFormat>
  <Paragraphs>15</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The staff at SGCC misses you and can’t wait to be back in the classrooms learning, sharing, laughing and growing with you all.  </vt:lpstr>
      <vt:lpstr>Reminiscing on the days spent together! In the meantime, we hope you are all staying safe, healthy and happy during this time. </vt:lpstr>
      <vt:lpstr>St. Clement</vt:lpstr>
      <vt:lpstr>PowerPoint Presentation</vt:lpstr>
      <vt:lpstr>PowerPoint Presentation</vt:lpstr>
      <vt:lpstr>St. Gregory</vt:lpstr>
      <vt:lpstr>PowerPoint Presentation</vt:lpstr>
      <vt:lpstr>St. Margaret Mary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LEARNING HAPPEN?</dc:title>
  <dc:creator>St. Gabriel Staff</dc:creator>
  <cp:lastModifiedBy>Oneica</cp:lastModifiedBy>
  <cp:revision>16</cp:revision>
  <dcterms:created xsi:type="dcterms:W3CDTF">2020-03-04T16:47:50Z</dcterms:created>
  <dcterms:modified xsi:type="dcterms:W3CDTF">2020-04-22T17:39:04Z</dcterms:modified>
</cp:coreProperties>
</file>